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5" d="100"/>
          <a:sy n="75" d="100"/>
        </p:scale>
        <p:origin x="45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9E2A0E-5369-47D3-9F57-7075D34AB396}"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s-MX"/>
        </a:p>
      </dgm:t>
    </dgm:pt>
    <dgm:pt modelId="{F0388AC0-1846-44FE-ABDC-F6B6B4229451}">
      <dgm:prSet phldrT="[Texto]"/>
      <dgm:spPr/>
      <dgm:t>
        <a:bodyPr/>
        <a:lstStyle/>
        <a:p>
          <a:r>
            <a:rPr lang="es-MX" dirty="0" smtClean="0"/>
            <a:t>Escritura</a:t>
          </a:r>
          <a:endParaRPr lang="es-MX" dirty="0"/>
        </a:p>
      </dgm:t>
    </dgm:pt>
    <dgm:pt modelId="{3F6F699B-6377-4561-9F7C-ABA770867693}" type="parTrans" cxnId="{DFD73CDF-89E8-4E74-B753-96EE509CA390}">
      <dgm:prSet/>
      <dgm:spPr/>
      <dgm:t>
        <a:bodyPr/>
        <a:lstStyle/>
        <a:p>
          <a:endParaRPr lang="es-MX"/>
        </a:p>
      </dgm:t>
    </dgm:pt>
    <dgm:pt modelId="{A7380ED4-4911-4DA1-A778-6B6FCE702E83}" type="sibTrans" cxnId="{DFD73CDF-89E8-4E74-B753-96EE509CA390}">
      <dgm:prSet/>
      <dgm:spPr/>
      <dgm:t>
        <a:bodyPr/>
        <a:lstStyle/>
        <a:p>
          <a:endParaRPr lang="es-MX"/>
        </a:p>
      </dgm:t>
    </dgm:pt>
    <dgm:pt modelId="{B995A01D-A704-4E8D-B74D-8FD6B33449AB}">
      <dgm:prSet phldrT="[Texto]"/>
      <dgm:spPr/>
      <dgm:t>
        <a:bodyPr/>
        <a:lstStyle/>
        <a:p>
          <a:r>
            <a:rPr lang="es-MX" dirty="0" smtClean="0"/>
            <a:t>Pensamiento</a:t>
          </a:r>
          <a:endParaRPr lang="es-MX" dirty="0"/>
        </a:p>
      </dgm:t>
    </dgm:pt>
    <dgm:pt modelId="{5BBF1A5E-A33E-49B5-9132-0DB0E9FB664F}" type="parTrans" cxnId="{9AEC88C4-7B57-461A-A833-0EAA6C7F4CC8}">
      <dgm:prSet/>
      <dgm:spPr/>
      <dgm:t>
        <a:bodyPr/>
        <a:lstStyle/>
        <a:p>
          <a:endParaRPr lang="es-MX"/>
        </a:p>
      </dgm:t>
    </dgm:pt>
    <dgm:pt modelId="{AAD4241D-3E72-45DD-B96A-C20ADD01CC26}" type="sibTrans" cxnId="{9AEC88C4-7B57-461A-A833-0EAA6C7F4CC8}">
      <dgm:prSet/>
      <dgm:spPr/>
      <dgm:t>
        <a:bodyPr/>
        <a:lstStyle/>
        <a:p>
          <a:endParaRPr lang="es-MX"/>
        </a:p>
      </dgm:t>
    </dgm:pt>
    <dgm:pt modelId="{6945A503-CB29-4278-AA9C-5BA2085FE668}">
      <dgm:prSet phldrT="[Texto]"/>
      <dgm:spPr/>
      <dgm:t>
        <a:bodyPr/>
        <a:lstStyle/>
        <a:p>
          <a:r>
            <a:rPr lang="es-MX" dirty="0" smtClean="0"/>
            <a:t>Saber</a:t>
          </a:r>
          <a:endParaRPr lang="es-MX" dirty="0"/>
        </a:p>
      </dgm:t>
    </dgm:pt>
    <dgm:pt modelId="{2E466D83-4CC9-4686-9804-49ADA65EE0D9}" type="parTrans" cxnId="{B8EEAA87-A4CC-47AE-A7E3-109B7E0D4B32}">
      <dgm:prSet/>
      <dgm:spPr/>
      <dgm:t>
        <a:bodyPr/>
        <a:lstStyle/>
        <a:p>
          <a:endParaRPr lang="es-MX"/>
        </a:p>
      </dgm:t>
    </dgm:pt>
    <dgm:pt modelId="{EED348AC-7B86-44C6-B4A4-3DAF1FDB1830}" type="sibTrans" cxnId="{B8EEAA87-A4CC-47AE-A7E3-109B7E0D4B32}">
      <dgm:prSet/>
      <dgm:spPr/>
      <dgm:t>
        <a:bodyPr/>
        <a:lstStyle/>
        <a:p>
          <a:endParaRPr lang="es-MX"/>
        </a:p>
      </dgm:t>
    </dgm:pt>
    <dgm:pt modelId="{77B04CC1-3809-4281-9CE8-F5EA0D621A30}">
      <dgm:prSet phldrT="[Texto]"/>
      <dgm:spPr/>
      <dgm:t>
        <a:bodyPr/>
        <a:lstStyle/>
        <a:p>
          <a:r>
            <a:rPr lang="es-MX" dirty="0" smtClean="0"/>
            <a:t>Se </a:t>
          </a:r>
          <a:endParaRPr lang="es-MX" dirty="0"/>
        </a:p>
      </dgm:t>
    </dgm:pt>
    <dgm:pt modelId="{63042182-FCF8-4F8F-A36F-567523630D1F}" type="parTrans" cxnId="{0204993F-02D3-49C4-9AA4-0E53DD29FBB2}">
      <dgm:prSet/>
      <dgm:spPr/>
      <dgm:t>
        <a:bodyPr/>
        <a:lstStyle/>
        <a:p>
          <a:endParaRPr lang="es-MX"/>
        </a:p>
      </dgm:t>
    </dgm:pt>
    <dgm:pt modelId="{F1B7DB6C-D875-4DCB-AF95-2D8BE23368BC}" type="sibTrans" cxnId="{0204993F-02D3-49C4-9AA4-0E53DD29FBB2}">
      <dgm:prSet/>
      <dgm:spPr/>
      <dgm:t>
        <a:bodyPr/>
        <a:lstStyle/>
        <a:p>
          <a:endParaRPr lang="es-MX"/>
        </a:p>
      </dgm:t>
    </dgm:pt>
    <dgm:pt modelId="{D69DFE81-A86C-4B31-9130-F839F08F16E7}" type="pres">
      <dgm:prSet presAssocID="{0D9E2A0E-5369-47D3-9F57-7075D34AB396}" presName="cycle" presStyleCnt="0">
        <dgm:presLayoutVars>
          <dgm:dir/>
          <dgm:resizeHandles val="exact"/>
        </dgm:presLayoutVars>
      </dgm:prSet>
      <dgm:spPr/>
    </dgm:pt>
    <dgm:pt modelId="{C4B89C10-66CD-4FE8-885A-3566B91C41C8}" type="pres">
      <dgm:prSet presAssocID="{F0388AC0-1846-44FE-ABDC-F6B6B4229451}" presName="node" presStyleLbl="node1" presStyleIdx="0" presStyleCnt="4">
        <dgm:presLayoutVars>
          <dgm:bulletEnabled val="1"/>
        </dgm:presLayoutVars>
      </dgm:prSet>
      <dgm:spPr/>
    </dgm:pt>
    <dgm:pt modelId="{60B1CED5-7C6D-4483-AFFF-E7C7163B713D}" type="pres">
      <dgm:prSet presAssocID="{F0388AC0-1846-44FE-ABDC-F6B6B4229451}" presName="spNode" presStyleCnt="0"/>
      <dgm:spPr/>
    </dgm:pt>
    <dgm:pt modelId="{8C30F547-E731-4ECC-B8A9-18FEDC412E44}" type="pres">
      <dgm:prSet presAssocID="{A7380ED4-4911-4DA1-A778-6B6FCE702E83}" presName="sibTrans" presStyleLbl="sibTrans1D1" presStyleIdx="0" presStyleCnt="4"/>
      <dgm:spPr/>
    </dgm:pt>
    <dgm:pt modelId="{F881766F-3CDF-4BF2-969C-9F89EB9B6536}" type="pres">
      <dgm:prSet presAssocID="{B995A01D-A704-4E8D-B74D-8FD6B33449AB}" presName="node" presStyleLbl="node1" presStyleIdx="1" presStyleCnt="4">
        <dgm:presLayoutVars>
          <dgm:bulletEnabled val="1"/>
        </dgm:presLayoutVars>
      </dgm:prSet>
      <dgm:spPr/>
    </dgm:pt>
    <dgm:pt modelId="{5BDF37C7-31EB-4147-8632-2DC3DE1641F2}" type="pres">
      <dgm:prSet presAssocID="{B995A01D-A704-4E8D-B74D-8FD6B33449AB}" presName="spNode" presStyleCnt="0"/>
      <dgm:spPr/>
    </dgm:pt>
    <dgm:pt modelId="{D8CBADC0-5A01-4B26-9B83-2E425A0561A6}" type="pres">
      <dgm:prSet presAssocID="{AAD4241D-3E72-45DD-B96A-C20ADD01CC26}" presName="sibTrans" presStyleLbl="sibTrans1D1" presStyleIdx="1" presStyleCnt="4"/>
      <dgm:spPr/>
    </dgm:pt>
    <dgm:pt modelId="{D9F27982-DE22-4B82-8F4F-A081797D75B7}" type="pres">
      <dgm:prSet presAssocID="{6945A503-CB29-4278-AA9C-5BA2085FE668}" presName="node" presStyleLbl="node1" presStyleIdx="2" presStyleCnt="4">
        <dgm:presLayoutVars>
          <dgm:bulletEnabled val="1"/>
        </dgm:presLayoutVars>
      </dgm:prSet>
      <dgm:spPr/>
    </dgm:pt>
    <dgm:pt modelId="{FAB05E50-0773-4B2C-9433-6C44C81FDC2C}" type="pres">
      <dgm:prSet presAssocID="{6945A503-CB29-4278-AA9C-5BA2085FE668}" presName="spNode" presStyleCnt="0"/>
      <dgm:spPr/>
    </dgm:pt>
    <dgm:pt modelId="{0316433F-8C59-494F-A009-AAB80B98A138}" type="pres">
      <dgm:prSet presAssocID="{EED348AC-7B86-44C6-B4A4-3DAF1FDB1830}" presName="sibTrans" presStyleLbl="sibTrans1D1" presStyleIdx="2" presStyleCnt="4"/>
      <dgm:spPr/>
    </dgm:pt>
    <dgm:pt modelId="{948ED27F-2DFE-4C21-A247-8E8332D1D247}" type="pres">
      <dgm:prSet presAssocID="{77B04CC1-3809-4281-9CE8-F5EA0D621A30}" presName="node" presStyleLbl="node1" presStyleIdx="3" presStyleCnt="4">
        <dgm:presLayoutVars>
          <dgm:bulletEnabled val="1"/>
        </dgm:presLayoutVars>
      </dgm:prSet>
      <dgm:spPr/>
    </dgm:pt>
    <dgm:pt modelId="{4CCE20E9-780D-4A4A-BA56-F95A058C55AD}" type="pres">
      <dgm:prSet presAssocID="{77B04CC1-3809-4281-9CE8-F5EA0D621A30}" presName="spNode" presStyleCnt="0"/>
      <dgm:spPr/>
    </dgm:pt>
    <dgm:pt modelId="{6A91916A-4FC6-4121-89F1-8968096ECB4D}" type="pres">
      <dgm:prSet presAssocID="{F1B7DB6C-D875-4DCB-AF95-2D8BE23368BC}" presName="sibTrans" presStyleLbl="sibTrans1D1" presStyleIdx="3" presStyleCnt="4"/>
      <dgm:spPr/>
    </dgm:pt>
  </dgm:ptLst>
  <dgm:cxnLst>
    <dgm:cxn modelId="{C3EE1BBD-36E1-4C8B-8C76-3B0C626F4CC5}" type="presOf" srcId="{F0388AC0-1846-44FE-ABDC-F6B6B4229451}" destId="{C4B89C10-66CD-4FE8-885A-3566B91C41C8}" srcOrd="0" destOrd="0" presId="urn:microsoft.com/office/officeart/2005/8/layout/cycle5"/>
    <dgm:cxn modelId="{4A5E0C19-0DCD-4376-987C-DA5FFBB16A17}" type="presOf" srcId="{B995A01D-A704-4E8D-B74D-8FD6B33449AB}" destId="{F881766F-3CDF-4BF2-969C-9F89EB9B6536}" srcOrd="0" destOrd="0" presId="urn:microsoft.com/office/officeart/2005/8/layout/cycle5"/>
    <dgm:cxn modelId="{B2B11A7C-22FD-4A78-9AD0-03C2095B03AF}" type="presOf" srcId="{EED348AC-7B86-44C6-B4A4-3DAF1FDB1830}" destId="{0316433F-8C59-494F-A009-AAB80B98A138}" srcOrd="0" destOrd="0" presId="urn:microsoft.com/office/officeart/2005/8/layout/cycle5"/>
    <dgm:cxn modelId="{99244F52-C6CC-4F59-9AAF-A714F5EE4CBC}" type="presOf" srcId="{6945A503-CB29-4278-AA9C-5BA2085FE668}" destId="{D9F27982-DE22-4B82-8F4F-A081797D75B7}" srcOrd="0" destOrd="0" presId="urn:microsoft.com/office/officeart/2005/8/layout/cycle5"/>
    <dgm:cxn modelId="{B8EEAA87-A4CC-47AE-A7E3-109B7E0D4B32}" srcId="{0D9E2A0E-5369-47D3-9F57-7075D34AB396}" destId="{6945A503-CB29-4278-AA9C-5BA2085FE668}" srcOrd="2" destOrd="0" parTransId="{2E466D83-4CC9-4686-9804-49ADA65EE0D9}" sibTransId="{EED348AC-7B86-44C6-B4A4-3DAF1FDB1830}"/>
    <dgm:cxn modelId="{6A15E823-CEA4-4CC7-A4F4-8463CA34E979}" type="presOf" srcId="{AAD4241D-3E72-45DD-B96A-C20ADD01CC26}" destId="{D8CBADC0-5A01-4B26-9B83-2E425A0561A6}" srcOrd="0" destOrd="0" presId="urn:microsoft.com/office/officeart/2005/8/layout/cycle5"/>
    <dgm:cxn modelId="{0204993F-02D3-49C4-9AA4-0E53DD29FBB2}" srcId="{0D9E2A0E-5369-47D3-9F57-7075D34AB396}" destId="{77B04CC1-3809-4281-9CE8-F5EA0D621A30}" srcOrd="3" destOrd="0" parTransId="{63042182-FCF8-4F8F-A36F-567523630D1F}" sibTransId="{F1B7DB6C-D875-4DCB-AF95-2D8BE23368BC}"/>
    <dgm:cxn modelId="{DD48A99E-4B25-4A79-AF4E-FAE234EB0131}" type="presOf" srcId="{0D9E2A0E-5369-47D3-9F57-7075D34AB396}" destId="{D69DFE81-A86C-4B31-9130-F839F08F16E7}" srcOrd="0" destOrd="0" presId="urn:microsoft.com/office/officeart/2005/8/layout/cycle5"/>
    <dgm:cxn modelId="{639865EA-A0A7-4B86-BEED-25BF3953B197}" type="presOf" srcId="{A7380ED4-4911-4DA1-A778-6B6FCE702E83}" destId="{8C30F547-E731-4ECC-B8A9-18FEDC412E44}" srcOrd="0" destOrd="0" presId="urn:microsoft.com/office/officeart/2005/8/layout/cycle5"/>
    <dgm:cxn modelId="{9AEC88C4-7B57-461A-A833-0EAA6C7F4CC8}" srcId="{0D9E2A0E-5369-47D3-9F57-7075D34AB396}" destId="{B995A01D-A704-4E8D-B74D-8FD6B33449AB}" srcOrd="1" destOrd="0" parTransId="{5BBF1A5E-A33E-49B5-9132-0DB0E9FB664F}" sibTransId="{AAD4241D-3E72-45DD-B96A-C20ADD01CC26}"/>
    <dgm:cxn modelId="{020C463B-3805-4D52-9928-63517183BBC9}" type="presOf" srcId="{77B04CC1-3809-4281-9CE8-F5EA0D621A30}" destId="{948ED27F-2DFE-4C21-A247-8E8332D1D247}" srcOrd="0" destOrd="0" presId="urn:microsoft.com/office/officeart/2005/8/layout/cycle5"/>
    <dgm:cxn modelId="{DFD73CDF-89E8-4E74-B753-96EE509CA390}" srcId="{0D9E2A0E-5369-47D3-9F57-7075D34AB396}" destId="{F0388AC0-1846-44FE-ABDC-F6B6B4229451}" srcOrd="0" destOrd="0" parTransId="{3F6F699B-6377-4561-9F7C-ABA770867693}" sibTransId="{A7380ED4-4911-4DA1-A778-6B6FCE702E83}"/>
    <dgm:cxn modelId="{8DC47D20-5BA8-4A1F-AA3B-3F0F2882CF48}" type="presOf" srcId="{F1B7DB6C-D875-4DCB-AF95-2D8BE23368BC}" destId="{6A91916A-4FC6-4121-89F1-8968096ECB4D}" srcOrd="0" destOrd="0" presId="urn:microsoft.com/office/officeart/2005/8/layout/cycle5"/>
    <dgm:cxn modelId="{40C75B04-1989-47C7-9BDB-03FDAE6A90F6}" type="presParOf" srcId="{D69DFE81-A86C-4B31-9130-F839F08F16E7}" destId="{C4B89C10-66CD-4FE8-885A-3566B91C41C8}" srcOrd="0" destOrd="0" presId="urn:microsoft.com/office/officeart/2005/8/layout/cycle5"/>
    <dgm:cxn modelId="{F6379BDF-6D24-4E86-8682-73E6357E9B53}" type="presParOf" srcId="{D69DFE81-A86C-4B31-9130-F839F08F16E7}" destId="{60B1CED5-7C6D-4483-AFFF-E7C7163B713D}" srcOrd="1" destOrd="0" presId="urn:microsoft.com/office/officeart/2005/8/layout/cycle5"/>
    <dgm:cxn modelId="{493A6DE3-4BC3-4FEF-817F-DAFBFB34CE0F}" type="presParOf" srcId="{D69DFE81-A86C-4B31-9130-F839F08F16E7}" destId="{8C30F547-E731-4ECC-B8A9-18FEDC412E44}" srcOrd="2" destOrd="0" presId="urn:microsoft.com/office/officeart/2005/8/layout/cycle5"/>
    <dgm:cxn modelId="{D13D8856-C69C-46B7-B969-6A997C2EBD78}" type="presParOf" srcId="{D69DFE81-A86C-4B31-9130-F839F08F16E7}" destId="{F881766F-3CDF-4BF2-969C-9F89EB9B6536}" srcOrd="3" destOrd="0" presId="urn:microsoft.com/office/officeart/2005/8/layout/cycle5"/>
    <dgm:cxn modelId="{7DF5A8AB-2371-40B6-8591-E0470E472185}" type="presParOf" srcId="{D69DFE81-A86C-4B31-9130-F839F08F16E7}" destId="{5BDF37C7-31EB-4147-8632-2DC3DE1641F2}" srcOrd="4" destOrd="0" presId="urn:microsoft.com/office/officeart/2005/8/layout/cycle5"/>
    <dgm:cxn modelId="{B01F75E9-EF9C-4CDF-BE77-3AC57FEA879C}" type="presParOf" srcId="{D69DFE81-A86C-4B31-9130-F839F08F16E7}" destId="{D8CBADC0-5A01-4B26-9B83-2E425A0561A6}" srcOrd="5" destOrd="0" presId="urn:microsoft.com/office/officeart/2005/8/layout/cycle5"/>
    <dgm:cxn modelId="{5388DA23-D9C8-4D50-BEBD-4765D245DEAA}" type="presParOf" srcId="{D69DFE81-A86C-4B31-9130-F839F08F16E7}" destId="{D9F27982-DE22-4B82-8F4F-A081797D75B7}" srcOrd="6" destOrd="0" presId="urn:microsoft.com/office/officeart/2005/8/layout/cycle5"/>
    <dgm:cxn modelId="{82574BB3-E9AA-4B07-9A64-F5392BBA0538}" type="presParOf" srcId="{D69DFE81-A86C-4B31-9130-F839F08F16E7}" destId="{FAB05E50-0773-4B2C-9433-6C44C81FDC2C}" srcOrd="7" destOrd="0" presId="urn:microsoft.com/office/officeart/2005/8/layout/cycle5"/>
    <dgm:cxn modelId="{DFB3F204-B76A-49B9-B61F-531A1899D30D}" type="presParOf" srcId="{D69DFE81-A86C-4B31-9130-F839F08F16E7}" destId="{0316433F-8C59-494F-A009-AAB80B98A138}" srcOrd="8" destOrd="0" presId="urn:microsoft.com/office/officeart/2005/8/layout/cycle5"/>
    <dgm:cxn modelId="{3558E015-CD51-44A5-B77C-61C5AFE883B8}" type="presParOf" srcId="{D69DFE81-A86C-4B31-9130-F839F08F16E7}" destId="{948ED27F-2DFE-4C21-A247-8E8332D1D247}" srcOrd="9" destOrd="0" presId="urn:microsoft.com/office/officeart/2005/8/layout/cycle5"/>
    <dgm:cxn modelId="{A6A50910-6C66-40E5-ADAB-64F5275ABF8B}" type="presParOf" srcId="{D69DFE81-A86C-4B31-9130-F839F08F16E7}" destId="{4CCE20E9-780D-4A4A-BA56-F95A058C55AD}" srcOrd="10" destOrd="0" presId="urn:microsoft.com/office/officeart/2005/8/layout/cycle5"/>
    <dgm:cxn modelId="{889E8F70-385E-4A5A-9142-8E66C13ECEAD}" type="presParOf" srcId="{D69DFE81-A86C-4B31-9130-F839F08F16E7}" destId="{6A91916A-4FC6-4121-89F1-8968096ECB4D}"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B89C10-66CD-4FE8-885A-3566B91C41C8}">
      <dsp:nvSpPr>
        <dsp:cNvPr id="0" name=""/>
        <dsp:cNvSpPr/>
      </dsp:nvSpPr>
      <dsp:spPr>
        <a:xfrm>
          <a:off x="1855304" y="2185"/>
          <a:ext cx="1497977" cy="97368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MX" sz="1500" kern="1200" dirty="0" smtClean="0"/>
            <a:t>Escritura</a:t>
          </a:r>
          <a:endParaRPr lang="es-MX" sz="1500" kern="1200" dirty="0"/>
        </a:p>
      </dsp:txBody>
      <dsp:txXfrm>
        <a:off x="1902835" y="49716"/>
        <a:ext cx="1402915" cy="878623"/>
      </dsp:txXfrm>
    </dsp:sp>
    <dsp:sp modelId="{8C30F547-E731-4ECC-B8A9-18FEDC412E44}">
      <dsp:nvSpPr>
        <dsp:cNvPr id="0" name=""/>
        <dsp:cNvSpPr/>
      </dsp:nvSpPr>
      <dsp:spPr>
        <a:xfrm>
          <a:off x="995440" y="489028"/>
          <a:ext cx="3217705" cy="3217705"/>
        </a:xfrm>
        <a:custGeom>
          <a:avLst/>
          <a:gdLst/>
          <a:ahLst/>
          <a:cxnLst/>
          <a:rect l="0" t="0" r="0" b="0"/>
          <a:pathLst>
            <a:path>
              <a:moveTo>
                <a:pt x="2564691" y="314719"/>
              </a:moveTo>
              <a:arcTo wR="1608852" hR="1608852" stAng="18386960" swAng="1633960"/>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881766F-3CDF-4BF2-969C-9F89EB9B6536}">
      <dsp:nvSpPr>
        <dsp:cNvPr id="0" name=""/>
        <dsp:cNvSpPr/>
      </dsp:nvSpPr>
      <dsp:spPr>
        <a:xfrm>
          <a:off x="3464157" y="1611038"/>
          <a:ext cx="1497977" cy="97368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MX" sz="1500" kern="1200" dirty="0" smtClean="0"/>
            <a:t>Pensamiento</a:t>
          </a:r>
          <a:endParaRPr lang="es-MX" sz="1500" kern="1200" dirty="0"/>
        </a:p>
      </dsp:txBody>
      <dsp:txXfrm>
        <a:off x="3511688" y="1658569"/>
        <a:ext cx="1402915" cy="878623"/>
      </dsp:txXfrm>
    </dsp:sp>
    <dsp:sp modelId="{D8CBADC0-5A01-4B26-9B83-2E425A0561A6}">
      <dsp:nvSpPr>
        <dsp:cNvPr id="0" name=""/>
        <dsp:cNvSpPr/>
      </dsp:nvSpPr>
      <dsp:spPr>
        <a:xfrm>
          <a:off x="995440" y="489028"/>
          <a:ext cx="3217705" cy="3217705"/>
        </a:xfrm>
        <a:custGeom>
          <a:avLst/>
          <a:gdLst/>
          <a:ahLst/>
          <a:cxnLst/>
          <a:rect l="0" t="0" r="0" b="0"/>
          <a:pathLst>
            <a:path>
              <a:moveTo>
                <a:pt x="3050943" y="2322142"/>
              </a:moveTo>
              <a:arcTo wR="1608852" hR="1608852" stAng="1579080" swAng="1633960"/>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9F27982-DE22-4B82-8F4F-A081797D75B7}">
      <dsp:nvSpPr>
        <dsp:cNvPr id="0" name=""/>
        <dsp:cNvSpPr/>
      </dsp:nvSpPr>
      <dsp:spPr>
        <a:xfrm>
          <a:off x="1855304" y="3219891"/>
          <a:ext cx="1497977" cy="97368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MX" sz="1500" kern="1200" dirty="0" smtClean="0"/>
            <a:t>Saber</a:t>
          </a:r>
          <a:endParaRPr lang="es-MX" sz="1500" kern="1200" dirty="0"/>
        </a:p>
      </dsp:txBody>
      <dsp:txXfrm>
        <a:off x="1902835" y="3267422"/>
        <a:ext cx="1402915" cy="878623"/>
      </dsp:txXfrm>
    </dsp:sp>
    <dsp:sp modelId="{0316433F-8C59-494F-A009-AAB80B98A138}">
      <dsp:nvSpPr>
        <dsp:cNvPr id="0" name=""/>
        <dsp:cNvSpPr/>
      </dsp:nvSpPr>
      <dsp:spPr>
        <a:xfrm>
          <a:off x="995440" y="489028"/>
          <a:ext cx="3217705" cy="3217705"/>
        </a:xfrm>
        <a:custGeom>
          <a:avLst/>
          <a:gdLst/>
          <a:ahLst/>
          <a:cxnLst/>
          <a:rect l="0" t="0" r="0" b="0"/>
          <a:pathLst>
            <a:path>
              <a:moveTo>
                <a:pt x="653014" y="2902986"/>
              </a:moveTo>
              <a:arcTo wR="1608852" hR="1608852" stAng="7586960" swAng="1633960"/>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48ED27F-2DFE-4C21-A247-8E8332D1D247}">
      <dsp:nvSpPr>
        <dsp:cNvPr id="0" name=""/>
        <dsp:cNvSpPr/>
      </dsp:nvSpPr>
      <dsp:spPr>
        <a:xfrm>
          <a:off x="246451" y="1611038"/>
          <a:ext cx="1497977" cy="97368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MX" sz="1500" kern="1200" dirty="0" smtClean="0"/>
            <a:t>Se </a:t>
          </a:r>
          <a:endParaRPr lang="es-MX" sz="1500" kern="1200" dirty="0"/>
        </a:p>
      </dsp:txBody>
      <dsp:txXfrm>
        <a:off x="293982" y="1658569"/>
        <a:ext cx="1402915" cy="878623"/>
      </dsp:txXfrm>
    </dsp:sp>
    <dsp:sp modelId="{6A91916A-4FC6-4121-89F1-8968096ECB4D}">
      <dsp:nvSpPr>
        <dsp:cNvPr id="0" name=""/>
        <dsp:cNvSpPr/>
      </dsp:nvSpPr>
      <dsp:spPr>
        <a:xfrm>
          <a:off x="995440" y="489028"/>
          <a:ext cx="3217705" cy="3217705"/>
        </a:xfrm>
        <a:custGeom>
          <a:avLst/>
          <a:gdLst/>
          <a:ahLst/>
          <a:cxnLst/>
          <a:rect l="0" t="0" r="0" b="0"/>
          <a:pathLst>
            <a:path>
              <a:moveTo>
                <a:pt x="166762" y="895563"/>
              </a:moveTo>
              <a:arcTo wR="1608852" hR="1608852" stAng="12379080" swAng="1633960"/>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Date Placeholder 3"/>
          <p:cNvSpPr>
            <a:spLocks noGrp="1"/>
          </p:cNvSpPr>
          <p:nvPr>
            <p:ph type="dt" sz="half" idx="10"/>
          </p:nvPr>
        </p:nvSpPr>
        <p:spPr/>
        <p:txBody>
          <a:bodyPr/>
          <a:lstStyle/>
          <a:p>
            <a:fld id="{4AAD347D-5ACD-4C99-B74B-A9C85AD731AF}" type="datetime1">
              <a:rPr lang="en-US" smtClean="0"/>
              <a:t>1/17/2013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panorámica con leyend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509A250-FF31-4206-8172-F9D3106AACB1}" type="datetime1">
              <a:rPr lang="en-US" smtClean="0"/>
              <a:t>1/17/2013</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ley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a:p>
        </p:txBody>
      </p:sp>
      <p:sp>
        <p:nvSpPr>
          <p:cNvPr id="4" name="Date Placeholder 3"/>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y leyend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799"/>
            <a:ext cx="7999315" cy="2317649"/>
          </a:xfrm>
        </p:spPr>
        <p:txBody>
          <a:bodyPr/>
          <a:lstStyle>
            <a:lvl1pPr>
              <a:defRPr sz="4800"/>
            </a:lvl1pPr>
          </a:lstStyle>
          <a:p>
            <a:r>
              <a:rPr lang="es-ES" smtClean="0"/>
              <a:t>Haga clic para modificar el estilo de título del patrón</a:t>
            </a:r>
            <a:endParaRPr lang="en-US" dirty="0"/>
          </a:p>
        </p:txBody>
      </p:sp>
      <p:sp>
        <p:nvSpPr>
          <p:cNvPr id="4" name="Date Placeholder 3"/>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3"/>
          <p:cNvSpPr>
            <a:spLocks noGrp="1"/>
          </p:cNvSpPr>
          <p:nvPr>
            <p:ph type="body" sz="half" idx="13"/>
          </p:nvPr>
        </p:nvSpPr>
        <p:spPr>
          <a:xfrm>
            <a:off x="1938868" y="3765449"/>
            <a:ext cx="7264602" cy="342174"/>
          </a:xfrm>
        </p:spPr>
        <p:txBody>
          <a:bodyPr anchor="t">
            <a:normAutofit/>
          </a:bodyPr>
          <a:lstStyle>
            <a:lvl1pPr marL="0" indent="0">
              <a:buNone/>
              <a:defRPr lang="en-US" sz="1400" b="0" i="0" kern="1200" cap="small"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smtClean="0"/>
              <a:t>“</a:t>
            </a:r>
            <a:endParaRPr lang="en-US" dirty="0"/>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smtClean="0"/>
              <a:t>”</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Tarjeta para el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Leyenda - Tarjeta para el nombr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3163026"/>
          </a:xfrm>
        </p:spPr>
        <p:txBody>
          <a:bodyPr/>
          <a:lstStyle>
            <a:lvl1pPr>
              <a:defRPr sz="4800"/>
            </a:lvl1pPr>
          </a:lstStyle>
          <a:p>
            <a:r>
              <a:rPr lang="es-ES" smtClean="0"/>
              <a:t>Haga clic para modificar el estilo de título del patrón</a:t>
            </a:r>
            <a:endParaRPr lang="en-US"/>
          </a:p>
        </p:txBody>
      </p:sp>
      <p:sp>
        <p:nvSpPr>
          <p:cNvPr id="4" name="Date Placeholder 3"/>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
        <p:nvSpPr>
          <p:cNvPr id="8" name="Text Placeholder 3"/>
          <p:cNvSpPr>
            <a:spLocks noGrp="1"/>
          </p:cNvSpPr>
          <p:nvPr>
            <p:ph type="body" sz="half" idx="2"/>
          </p:nvPr>
        </p:nvSpPr>
        <p:spPr>
          <a:xfrm>
            <a:off x="1574801" y="4953000"/>
            <a:ext cx="7999315" cy="1074057"/>
          </a:xfrm>
        </p:spPr>
        <p:txBody>
          <a:bodyPr anchor="t">
            <a:normAutofit/>
          </a:bodyPr>
          <a:lstStyle>
            <a:lvl1pPr marL="0" indent="0">
              <a:buNone/>
              <a:defRPr lang="en-US" sz="1800" b="0" i="0" kern="1200"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Box 10"/>
          <p:cNvSpPr txBox="1"/>
          <p:nvPr/>
        </p:nvSpPr>
        <p:spPr>
          <a:xfrm>
            <a:off x="9334033" y="331651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smtClean="0"/>
              <a:t>”</a:t>
            </a:r>
            <a:endParaRPr lang="en-US" dirty="0"/>
          </a:p>
        </p:txBody>
      </p:sp>
      <p:sp>
        <p:nvSpPr>
          <p:cNvPr id="14" name="TextBox 13"/>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smtClean="0"/>
              <a:t>“</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a:p>
        </p:txBody>
      </p:sp>
      <p:sp>
        <p:nvSpPr>
          <p:cNvPr id="4" name="Date Placeholder 3"/>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
        <p:nvSpPr>
          <p:cNvPr id="10" name="Text Placeholder 3"/>
          <p:cNvSpPr>
            <a:spLocks noGrp="1"/>
          </p:cNvSpPr>
          <p:nvPr>
            <p:ph type="body" sz="half" idx="2"/>
          </p:nvPr>
        </p:nvSpPr>
        <p:spPr>
          <a:xfrm>
            <a:off x="1154954" y="4350657"/>
            <a:ext cx="8825659" cy="16764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3" name="Text Placeholder 3"/>
          <p:cNvSpPr>
            <a:spLocks noGrp="1"/>
          </p:cNvSpPr>
          <p:nvPr>
            <p:ph type="body" sz="half" idx="13"/>
          </p:nvPr>
        </p:nvSpPr>
        <p:spPr>
          <a:xfrm>
            <a:off x="1154953" y="3848610"/>
            <a:ext cx="8825659" cy="588517"/>
          </a:xfrm>
        </p:spPr>
        <p:txBody>
          <a:bodyPr anchor="b">
            <a:normAutofit/>
          </a:bodyPr>
          <a:lstStyle>
            <a:lvl1pPr marL="0" indent="0" algn="l" defTabSz="457200" rtl="0" eaLnBrk="1" latinLnBrk="0" hangingPunct="1">
              <a:buNone/>
              <a:defRPr lang="en-US" sz="3600" b="0" i="0" kern="1200" cap="none"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column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3"/>
          <p:cNvSpPr>
            <a:spLocks noGrp="1"/>
          </p:cNvSpPr>
          <p:nvPr>
            <p:ph type="dt" sz="half" idx="10"/>
          </p:nvPr>
        </p:nvSpPr>
        <p:spPr/>
        <p:txBody>
          <a:bodyPr/>
          <a:lstStyle/>
          <a:p>
            <a:fld id="{4509A250-FF31-4206-8172-F9D3106AACB1}" type="datetime1">
              <a:rPr lang="en-US" smtClean="0"/>
              <a:t>1/17/2013</a:t>
            </a:fld>
            <a:endParaRPr lang="en-US" dirty="0"/>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en column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9" name="Picture Placeholder 2"/>
          <p:cNvSpPr>
            <a:spLocks noGrp="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30" name="Picture Placeholder 2"/>
          <p:cNvSpPr>
            <a:spLocks noGrp="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31" name="Picture Placeholder 2"/>
          <p:cNvSpPr>
            <a:spLocks noGrp="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1">
              <a:rPr lang="en-US" smtClean="0"/>
              <a:t>1/17/2013</a:t>
            </a:fld>
            <a:endParaRPr lang="en-US" dirty="0"/>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b"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160183" y="1447799"/>
            <a:ext cx="1413933" cy="4413251"/>
          </a:xfrm>
        </p:spPr>
        <p:txBody>
          <a:bodyPr vert="eaVert" anchor="b" anchorCtr="0"/>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154954" y="1447799"/>
            <a:ext cx="6776630" cy="441325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4509A250-FF31-4206-8172-F9D3106AACB1}" type="datetime1">
              <a:rPr lang="en-US" smtClean="0"/>
              <a:t>1/17/2013</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509A250-FF31-4206-8172-F9D3106AACB1}" type="datetime1">
              <a:rPr lang="en-US" smtClean="0"/>
              <a:t>1/17/2013</a:t>
            </a:fld>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7" name="Date Placeholder 2"/>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4509A250-FF31-4206-8172-F9D3106AACB1}" type="datetime1">
              <a:rPr lang="en-US" smtClean="0"/>
              <a:t>1/17/2013</a:t>
            </a:fld>
            <a:endParaRPr lang="en-US" dirty="0"/>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509A250-FF31-4206-8172-F9D3106AACB1}" type="datetime1">
              <a:rPr lang="en-US" smtClean="0"/>
              <a:t>1/17/2013</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smtClean="0"/>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Oval 12"/>
          <p:cNvSpPr/>
          <p:nvPr/>
        </p:nvSpPr>
        <p:spPr>
          <a:xfrm>
            <a:off x="-153988"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839788"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7999412" y="-45720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8609012" y="6096000"/>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1">
              <a:rPr lang="en-US" smtClean="0"/>
              <a:t>1/17/2013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‹Nº›</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3" r:id="rId14"/>
    <p:sldLayoutId id="2147483665" r:id="rId15"/>
    <p:sldLayoutId id="2147483669" r:id="rId16"/>
    <p:sldLayoutId id="2147483670" r:id="rId17"/>
    <p:sldLayoutId id="2147483658" r:id="rId18"/>
    <p:sldLayoutId id="2147483659" r:id="rId19"/>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ct val="20000"/>
        </a:spcBef>
        <a:spcAft>
          <a:spcPts val="60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ct val="20000"/>
        </a:spcBef>
        <a:spcAft>
          <a:spcPts val="60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ct val="20000"/>
        </a:spcBef>
        <a:spcAft>
          <a:spcPts val="60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ct val="20000"/>
        </a:spcBef>
        <a:spcAft>
          <a:spcPts val="60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ct val="20000"/>
        </a:spcBef>
        <a:spcAft>
          <a:spcPts val="600"/>
        </a:spcAft>
        <a:buClr>
          <a:schemeClr val="accent1"/>
        </a:buClr>
        <a:buSzPct val="80000"/>
        <a:buFont typeface="Wingdings 3" charset="2"/>
        <a:buChar char=""/>
        <a:defRPr sz="120" b="0" i="0" kern="1200">
          <a:solidFill>
            <a:schemeClr val="tx1"/>
          </a:solidFill>
          <a:latin typeface="+mj-lt"/>
          <a:ea typeface="+mj-ea"/>
          <a:cs typeface="+mj-cs"/>
        </a:defRPr>
      </a:lvl6pPr>
      <a:lvl7pPr marL="2971800" indent="-228600" algn="l" defTabSz="457200" rtl="0" eaLnBrk="1" latinLnBrk="0" hangingPunct="1">
        <a:spcBef>
          <a:spcPct val="20000"/>
        </a:spcBef>
        <a:spcAft>
          <a:spcPts val="600"/>
        </a:spcAft>
        <a:buClr>
          <a:schemeClr val="accent1"/>
        </a:buClr>
        <a:buSzPct val="80000"/>
        <a:buFont typeface="Wingdings 3" charset="2"/>
        <a:buChar char=""/>
        <a:defRPr sz="120" b="0" i="0" kern="1200">
          <a:solidFill>
            <a:schemeClr val="tx1"/>
          </a:solidFill>
          <a:latin typeface="+mj-lt"/>
          <a:ea typeface="+mj-ea"/>
          <a:cs typeface="+mj-cs"/>
        </a:defRPr>
      </a:lvl7pPr>
      <a:lvl8pPr marL="3429000" indent="-228600" algn="l" defTabSz="457200" rtl="0" eaLnBrk="1" latinLnBrk="0" hangingPunct="1">
        <a:spcBef>
          <a:spcPct val="20000"/>
        </a:spcBef>
        <a:spcAft>
          <a:spcPts val="600"/>
        </a:spcAft>
        <a:buClr>
          <a:schemeClr val="accent1"/>
        </a:buClr>
        <a:buSzPct val="80000"/>
        <a:buFont typeface="Wingdings 3" charset="2"/>
        <a:buChar char=""/>
        <a:defRPr sz="120" b="0" i="0" kern="1200">
          <a:solidFill>
            <a:schemeClr val="tx1"/>
          </a:solidFill>
          <a:latin typeface="+mj-lt"/>
          <a:ea typeface="+mj-ea"/>
          <a:cs typeface="+mj-cs"/>
        </a:defRPr>
      </a:lvl8pPr>
      <a:lvl9pPr marL="3886200" indent="-228600" algn="l" defTabSz="457200" rtl="0" eaLnBrk="1" latinLnBrk="0" hangingPunct="1">
        <a:spcBef>
          <a:spcPct val="20000"/>
        </a:spcBef>
        <a:spcAft>
          <a:spcPts val="600"/>
        </a:spcAft>
        <a:buClr>
          <a:schemeClr val="accent1"/>
        </a:buClr>
        <a:buSzPct val="80000"/>
        <a:buFont typeface="Wingdings 3" charset="2"/>
        <a:buChar char=""/>
        <a:defRPr sz="12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65955" y="393700"/>
            <a:ext cx="8825658" cy="3329581"/>
          </a:xfrm>
        </p:spPr>
        <p:txBody>
          <a:bodyPr/>
          <a:lstStyle/>
          <a:p>
            <a:r>
              <a:rPr lang="es-MX" dirty="0" smtClean="0"/>
              <a:t>Taller de Textos </a:t>
            </a:r>
            <a:br>
              <a:rPr lang="es-MX" dirty="0" smtClean="0"/>
            </a:br>
            <a:r>
              <a:rPr lang="es-MX" sz="3600" dirty="0" smtClean="0"/>
              <a:t>Leer, escribir y comentar en el aula</a:t>
            </a:r>
            <a:endParaRPr lang="es-MX" sz="3600" dirty="0"/>
          </a:p>
        </p:txBody>
      </p:sp>
      <p:sp>
        <p:nvSpPr>
          <p:cNvPr id="3" name="Subtítulo 2"/>
          <p:cNvSpPr>
            <a:spLocks noGrp="1"/>
          </p:cNvSpPr>
          <p:nvPr>
            <p:ph type="subTitle" idx="1"/>
          </p:nvPr>
        </p:nvSpPr>
        <p:spPr>
          <a:xfrm>
            <a:off x="265955" y="3888380"/>
            <a:ext cx="8825658" cy="861420"/>
          </a:xfrm>
        </p:spPr>
        <p:txBody>
          <a:bodyPr>
            <a:normAutofit fontScale="62500" lnSpcReduction="20000"/>
          </a:bodyPr>
          <a:lstStyle/>
          <a:p>
            <a:r>
              <a:rPr lang="es-MX" b="1" dirty="0" smtClean="0"/>
              <a:t>Daniel cassany </a:t>
            </a:r>
          </a:p>
          <a:p>
            <a:r>
              <a:rPr lang="es-MX" dirty="0"/>
              <a:t>	</a:t>
            </a:r>
            <a:r>
              <a:rPr lang="es-MX" dirty="0" smtClean="0"/>
              <a:t>			</a:t>
            </a:r>
            <a:br>
              <a:rPr lang="es-MX" dirty="0" smtClean="0"/>
            </a:br>
            <a:r>
              <a:rPr lang="es-MX" dirty="0" smtClean="0"/>
              <a:t/>
            </a:r>
            <a:br>
              <a:rPr lang="es-MX" dirty="0" smtClean="0"/>
            </a:br>
            <a:r>
              <a:rPr lang="es-MX" dirty="0" smtClean="0"/>
              <a:t>Hugo José Guzmán Hernández z</a:t>
            </a:r>
            <a:endParaRPr lang="es-MX" dirty="0"/>
          </a:p>
        </p:txBody>
      </p:sp>
      <p:pic>
        <p:nvPicPr>
          <p:cNvPr id="1026" name="Picture 2" descr="http://www.juntadeandalucia.es/educacion/webportal/ishare-servlet/content/31f4cd41-e5ca-4266-8eae-78107d0467c7"/>
          <p:cNvPicPr>
            <a:picLocks noChangeAspect="1" noChangeArrowheads="1"/>
          </p:cNvPicPr>
          <p:nvPr/>
        </p:nvPicPr>
        <p:blipFill rotWithShape="1">
          <a:blip r:embed="rId2">
            <a:extLst>
              <a:ext uri="{28A0092B-C50C-407E-A947-70E740481C1C}">
                <a14:useLocalDpi xmlns:a14="http://schemas.microsoft.com/office/drawing/2010/main" val="0"/>
              </a:ext>
            </a:extLst>
          </a:blip>
          <a:srcRect l="26278" r="25722"/>
          <a:stretch/>
        </p:blipFill>
        <p:spPr bwMode="auto">
          <a:xfrm>
            <a:off x="8978900" y="1207589"/>
            <a:ext cx="2882900" cy="4804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9938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¿Qué es un genero discursivo ?</a:t>
            </a:r>
            <a:endParaRPr lang="es-MX" dirty="0"/>
          </a:p>
        </p:txBody>
      </p:sp>
      <p:sp>
        <p:nvSpPr>
          <p:cNvPr id="3" name="Marcador de contenido 2"/>
          <p:cNvSpPr>
            <a:spLocks noGrp="1"/>
          </p:cNvSpPr>
          <p:nvPr>
            <p:ph idx="1"/>
          </p:nvPr>
        </p:nvSpPr>
        <p:spPr/>
        <p:txBody>
          <a:bodyPr/>
          <a:lstStyle/>
          <a:p>
            <a:pPr algn="just"/>
            <a:r>
              <a:rPr lang="es-MX" dirty="0" smtClean="0"/>
              <a:t>Un genero discursivo permite considerar tanto lo gramatical (estilo, sintaxis, léxico) como lo discursivo (estructura, registro) o pragmático (interlocutores, propósito, contexto) o lo sociocultural ( Historia, organización social, poder) </a:t>
            </a:r>
          </a:p>
          <a:p>
            <a:pPr algn="just"/>
            <a:r>
              <a:rPr lang="es-MX" dirty="0" smtClean="0"/>
              <a:t>Concepto de genero </a:t>
            </a:r>
          </a:p>
          <a:p>
            <a:pPr algn="just"/>
            <a:endParaRPr lang="es-MX" dirty="0"/>
          </a:p>
          <a:p>
            <a:pPr algn="just"/>
            <a:r>
              <a:rPr lang="es-MX" dirty="0" smtClean="0"/>
              <a:t>La clasificación de genero deliberativos, judiciales y apodícticos y la tradición literaria (con los conocidos géneros lirico épico y dramático) </a:t>
            </a:r>
            <a:endParaRPr lang="es-MX" dirty="0"/>
          </a:p>
        </p:txBody>
      </p:sp>
    </p:spTree>
    <p:extLst>
      <p:ext uri="{BB962C8B-B14F-4D97-AF65-F5344CB8AC3E}">
        <p14:creationId xmlns:p14="http://schemas.microsoft.com/office/powerpoint/2010/main" val="547687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¿Qué es un genero?</a:t>
            </a:r>
            <a:endParaRPr lang="es-MX" dirty="0"/>
          </a:p>
        </p:txBody>
      </p:sp>
      <p:sp>
        <p:nvSpPr>
          <p:cNvPr id="3" name="Marcador de contenido 2"/>
          <p:cNvSpPr>
            <a:spLocks noGrp="1"/>
          </p:cNvSpPr>
          <p:nvPr>
            <p:ph idx="1"/>
          </p:nvPr>
        </p:nvSpPr>
        <p:spPr/>
        <p:txBody>
          <a:bodyPr/>
          <a:lstStyle/>
          <a:p>
            <a:pPr algn="just"/>
            <a:r>
              <a:rPr lang="es-MX" dirty="0" smtClean="0"/>
              <a:t>Un genero abarca una clase de actos comunicativos que comparten un mismo grupo de propósitos. Los expertos de la comunidad discursiva reconocer estos propósitos que constituyen la base del genero. Esta base conforma la estructura esquemática del discurso e influye y restringe la elección del contenido y del estilo</a:t>
            </a:r>
          </a:p>
          <a:p>
            <a:pPr algn="just"/>
            <a:r>
              <a:rPr lang="es-MX" dirty="0" smtClean="0"/>
              <a:t>Existen muchos tipos de géneros </a:t>
            </a:r>
          </a:p>
          <a:p>
            <a:pPr lvl="3" algn="just"/>
            <a:r>
              <a:rPr lang="es-MX" dirty="0" smtClean="0"/>
              <a:t>Periodísticos</a:t>
            </a:r>
          </a:p>
          <a:p>
            <a:pPr lvl="3" algn="just"/>
            <a:r>
              <a:rPr lang="es-MX" dirty="0" smtClean="0"/>
              <a:t>Jurídicos </a:t>
            </a:r>
          </a:p>
          <a:p>
            <a:pPr lvl="3" algn="just"/>
            <a:r>
              <a:rPr lang="es-MX" dirty="0" smtClean="0"/>
              <a:t>Judiciales</a:t>
            </a:r>
          </a:p>
          <a:p>
            <a:pPr lvl="3" algn="just"/>
            <a:r>
              <a:rPr lang="es-MX" dirty="0" smtClean="0"/>
              <a:t>Administrativos</a:t>
            </a:r>
          </a:p>
          <a:p>
            <a:pPr lvl="3" algn="just"/>
            <a:r>
              <a:rPr lang="es-MX" dirty="0" smtClean="0"/>
              <a:t>Comerciales </a:t>
            </a:r>
            <a:endParaRPr lang="es-MX" dirty="0"/>
          </a:p>
        </p:txBody>
      </p:sp>
    </p:spTree>
    <p:extLst>
      <p:ext uri="{BB962C8B-B14F-4D97-AF65-F5344CB8AC3E}">
        <p14:creationId xmlns:p14="http://schemas.microsoft.com/office/powerpoint/2010/main" val="3718563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¿Qué finalidad se tiene al estudiar un tipo de genero?</a:t>
            </a:r>
            <a:endParaRPr lang="es-MX" dirty="0"/>
          </a:p>
        </p:txBody>
      </p:sp>
      <p:sp>
        <p:nvSpPr>
          <p:cNvPr id="3" name="Marcador de contenido 2"/>
          <p:cNvSpPr>
            <a:spLocks noGrp="1"/>
          </p:cNvSpPr>
          <p:nvPr>
            <p:ph idx="1"/>
          </p:nvPr>
        </p:nvSpPr>
        <p:spPr/>
        <p:txBody>
          <a:bodyPr/>
          <a:lstStyle/>
          <a:p>
            <a:r>
              <a:rPr lang="es-MX" dirty="0">
                <a:solidFill>
                  <a:schemeClr val="bg1"/>
                </a:solidFill>
              </a:rPr>
              <a:t>Cada genero tiene una realidad distinta y la observa de distinto modo, por lo que utilizan criterios particulares. </a:t>
            </a:r>
          </a:p>
          <a:p>
            <a:endParaRPr lang="es-MX" dirty="0">
              <a:solidFill>
                <a:schemeClr val="bg1"/>
              </a:solidFill>
            </a:endParaRPr>
          </a:p>
          <a:p>
            <a:r>
              <a:rPr lang="es-MX" dirty="0">
                <a:solidFill>
                  <a:schemeClr val="bg1"/>
                </a:solidFill>
              </a:rPr>
              <a:t>El interés de estudiar cada genero esta en mejorar su enseñanza y aprendizaje; aprender a utilizar un genero es aprender a desarrollar las practicas profesionales que se desarrollan con el </a:t>
            </a:r>
          </a:p>
          <a:p>
            <a:endParaRPr lang="es-MX" dirty="0" smtClean="0"/>
          </a:p>
          <a:p>
            <a:endParaRPr lang="es-MX" dirty="0"/>
          </a:p>
        </p:txBody>
      </p:sp>
    </p:spTree>
    <p:extLst>
      <p:ext uri="{BB962C8B-B14F-4D97-AF65-F5344CB8AC3E}">
        <p14:creationId xmlns:p14="http://schemas.microsoft.com/office/powerpoint/2010/main" val="1410412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sz="3200" dirty="0" smtClean="0"/>
              <a:t>Rasgos mas relevantes del genero discursivo, desarrollados a partir de </a:t>
            </a:r>
            <a:r>
              <a:rPr lang="es-MX" sz="3200" dirty="0" err="1" smtClean="0"/>
              <a:t>Swales</a:t>
            </a:r>
            <a:r>
              <a:rPr lang="es-MX" sz="3200" dirty="0" smtClean="0"/>
              <a:t>, los géneros</a:t>
            </a:r>
            <a:endParaRPr lang="es-MX" sz="3200" dirty="0"/>
          </a:p>
        </p:txBody>
      </p:sp>
      <p:sp>
        <p:nvSpPr>
          <p:cNvPr id="3" name="Marcador de contenido 2"/>
          <p:cNvSpPr>
            <a:spLocks noGrp="1"/>
          </p:cNvSpPr>
          <p:nvPr>
            <p:ph idx="1"/>
          </p:nvPr>
        </p:nvSpPr>
        <p:spPr/>
        <p:txBody>
          <a:bodyPr>
            <a:normAutofit fontScale="92500"/>
          </a:bodyPr>
          <a:lstStyle/>
          <a:p>
            <a:r>
              <a:rPr lang="es-MX" dirty="0" smtClean="0"/>
              <a:t>Son dinámicos: Son formas retoricas, desarrollando a lo largo de las historias, estabilizan la experiencia y dan coherencia y significado a la acción de autores y lectores </a:t>
            </a:r>
          </a:p>
          <a:p>
            <a:r>
              <a:rPr lang="es-MX" dirty="0" smtClean="0"/>
              <a:t>Están situados: Son formas retoricas enraizadas en un lugar geográfico o ámbito cultural, idiomático y en un contexto circunstancial </a:t>
            </a:r>
          </a:p>
          <a:p>
            <a:r>
              <a:rPr lang="es-MX" dirty="0" smtClean="0"/>
              <a:t>Desarrollan un propósito: Se desarrolla en una comunidad para conseguir algo que es importante para sus autores y lectores impartir justicia incrementar el conocimientos </a:t>
            </a:r>
          </a:p>
          <a:p>
            <a:r>
              <a:rPr lang="es-MX" dirty="0" smtClean="0"/>
              <a:t>Están organizados en forma y contenido: Conocer un genero exige dominar su contenido</a:t>
            </a:r>
          </a:p>
          <a:p>
            <a:r>
              <a:rPr lang="es-MX" dirty="0" smtClean="0"/>
              <a:t>Delimitan una comunidad: Dan conocimiento a un conjunto de personas que comparten un grupo determinado de géneros </a:t>
            </a:r>
            <a:endParaRPr lang="es-MX" dirty="0"/>
          </a:p>
        </p:txBody>
      </p:sp>
    </p:spTree>
    <p:extLst>
      <p:ext uri="{BB962C8B-B14F-4D97-AF65-F5344CB8AC3E}">
        <p14:creationId xmlns:p14="http://schemas.microsoft.com/office/powerpoint/2010/main" val="2465282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La construcción de conocimiento </a:t>
            </a:r>
            <a:endParaRPr lang="es-MX" dirty="0"/>
          </a:p>
        </p:txBody>
      </p:sp>
      <p:sp>
        <p:nvSpPr>
          <p:cNvPr id="3" name="Marcador de contenido 2"/>
          <p:cNvSpPr>
            <a:spLocks noGrp="1"/>
          </p:cNvSpPr>
          <p:nvPr>
            <p:ph idx="1"/>
          </p:nvPr>
        </p:nvSpPr>
        <p:spPr/>
        <p:txBody>
          <a:bodyPr/>
          <a:lstStyle/>
          <a:p>
            <a:pPr algn="just"/>
            <a:r>
              <a:rPr lang="es-MX" dirty="0" smtClean="0"/>
              <a:t>Muchos géneros imponen restricciones tan relevantes en cuento al estilo o la estructura que deben tener un texto que no solo condicionan fuertemente la forma, sino también el contenido </a:t>
            </a:r>
          </a:p>
          <a:p>
            <a:pPr algn="just"/>
            <a:endParaRPr lang="es-MX" dirty="0"/>
          </a:p>
          <a:p>
            <a:pPr algn="just"/>
            <a:r>
              <a:rPr lang="es-MX" dirty="0" smtClean="0"/>
              <a:t>El genero contribuye así de manera expresa a elaborar conocimiento. Algunos ejemplos </a:t>
            </a:r>
          </a:p>
          <a:p>
            <a:pPr marL="0" indent="0" algn="just">
              <a:buNone/>
            </a:pPr>
            <a:r>
              <a:rPr lang="es-MX" dirty="0"/>
              <a:t>	</a:t>
            </a:r>
            <a:r>
              <a:rPr lang="es-MX" dirty="0" smtClean="0"/>
              <a:t>Auditoria: Los informes de auditoria evalúan algún aspecto (contabilidad, informática, calidad de servicios) de una empresa o institución. Hay varios tipos (auditoria interna o externa, ordinaria o extraordinaria), pero todos suelen compartir la misma estructura por el cual formulan las asociaciones internacionales de auditoria </a:t>
            </a:r>
            <a:endParaRPr lang="es-MX" dirty="0"/>
          </a:p>
        </p:txBody>
      </p:sp>
    </p:spTree>
    <p:extLst>
      <p:ext uri="{BB962C8B-B14F-4D97-AF65-F5344CB8AC3E}">
        <p14:creationId xmlns:p14="http://schemas.microsoft.com/office/powerpoint/2010/main" val="1399456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Esquema y Características</a:t>
            </a:r>
            <a:endParaRPr lang="es-MX" dirty="0"/>
          </a:p>
        </p:txBody>
      </p:sp>
      <p:sp>
        <p:nvSpPr>
          <p:cNvPr id="3" name="Marcador de contenido 2"/>
          <p:cNvSpPr>
            <a:spLocks noGrp="1"/>
          </p:cNvSpPr>
          <p:nvPr>
            <p:ph idx="1"/>
          </p:nvPr>
        </p:nvSpPr>
        <p:spPr/>
        <p:txBody>
          <a:bodyPr/>
          <a:lstStyle/>
          <a:p>
            <a:r>
              <a:rPr lang="es-MX" dirty="0" smtClean="0"/>
              <a:t>La elaboración de características no solo determina la forma del informe de la auditoria, sino también el enfoque y las técnicas que utilizara el auditor para conseguir la información y procesarla. </a:t>
            </a:r>
          </a:p>
          <a:p>
            <a:endParaRPr lang="es-MX" dirty="0"/>
          </a:p>
          <a:p>
            <a:r>
              <a:rPr lang="es-MX" dirty="0" smtClean="0"/>
              <a:t>De hecho son una </a:t>
            </a:r>
            <a:r>
              <a:rPr lang="es-MX" dirty="0" err="1" smtClean="0"/>
              <a:t>sucita</a:t>
            </a:r>
            <a:r>
              <a:rPr lang="es-MX" dirty="0" smtClean="0"/>
              <a:t> guía para el auditor profesional, y los manuales de redacción de auditoria proponen recursos practicaos para elaborar cada uno de estos apartados. </a:t>
            </a:r>
            <a:endParaRPr lang="es-MX" dirty="0"/>
          </a:p>
        </p:txBody>
      </p:sp>
    </p:spTree>
    <p:extLst>
      <p:ext uri="{BB962C8B-B14F-4D97-AF65-F5344CB8AC3E}">
        <p14:creationId xmlns:p14="http://schemas.microsoft.com/office/powerpoint/2010/main" val="26979458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algn="ctr"/>
            <a:endParaRPr lang="es-MX" sz="3600" b="1" dirty="0"/>
          </a:p>
          <a:p>
            <a:pPr algn="ctr"/>
            <a:r>
              <a:rPr lang="es-MX" sz="3600" b="1" dirty="0" smtClean="0"/>
              <a:t>La construcción de una Identidad</a:t>
            </a:r>
            <a:endParaRPr lang="es-MX" sz="3600" b="1" dirty="0"/>
          </a:p>
        </p:txBody>
      </p:sp>
    </p:spTree>
    <p:extLst>
      <p:ext uri="{BB962C8B-B14F-4D97-AF65-F5344CB8AC3E}">
        <p14:creationId xmlns:p14="http://schemas.microsoft.com/office/powerpoint/2010/main" val="2642333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Construcción de nuestra identidad </a:t>
            </a:r>
            <a:endParaRPr lang="es-MX" dirty="0"/>
          </a:p>
        </p:txBody>
      </p:sp>
      <p:sp>
        <p:nvSpPr>
          <p:cNvPr id="3" name="Marcador de contenido 2"/>
          <p:cNvSpPr>
            <a:spLocks noGrp="1"/>
          </p:cNvSpPr>
          <p:nvPr>
            <p:ph idx="1"/>
          </p:nvPr>
        </p:nvSpPr>
        <p:spPr>
          <a:xfrm>
            <a:off x="1104293" y="1290918"/>
            <a:ext cx="8946541" cy="4195481"/>
          </a:xfrm>
        </p:spPr>
        <p:txBody>
          <a:bodyPr/>
          <a:lstStyle/>
          <a:p>
            <a:r>
              <a:rPr lang="es-MX" dirty="0" smtClean="0"/>
              <a:t>La construcción de cada genero también definen  la identidad del autor. Todos tenemos muchas caras, también pasa cuando escribimos o pasamos algún texto </a:t>
            </a:r>
          </a:p>
          <a:p>
            <a:endParaRPr lang="es-MX" dirty="0"/>
          </a:p>
          <a:p>
            <a:r>
              <a:rPr lang="es-MX" dirty="0" smtClean="0"/>
              <a:t>Muchas veces la escritura es la única interacción entre las personas. Difícilmente llegamos a conocer personalmente al ; </a:t>
            </a:r>
          </a:p>
          <a:p>
            <a:pPr lvl="3"/>
            <a:r>
              <a:rPr lang="es-MX" dirty="0" smtClean="0"/>
              <a:t>Científico</a:t>
            </a:r>
          </a:p>
          <a:p>
            <a:pPr lvl="3"/>
            <a:r>
              <a:rPr lang="es-MX" dirty="0" smtClean="0"/>
              <a:t>FOTOGRAGO</a:t>
            </a:r>
          </a:p>
          <a:p>
            <a:pPr lvl="3"/>
            <a:r>
              <a:rPr lang="es-MX" dirty="0" smtClean="0"/>
              <a:t>O EL PERIODISTA</a:t>
            </a:r>
          </a:p>
        </p:txBody>
      </p:sp>
      <p:sp>
        <p:nvSpPr>
          <p:cNvPr id="4" name="CuadroTexto 3"/>
          <p:cNvSpPr txBox="1"/>
          <p:nvPr/>
        </p:nvSpPr>
        <p:spPr>
          <a:xfrm>
            <a:off x="1270000" y="4597400"/>
            <a:ext cx="8255000" cy="923330"/>
          </a:xfrm>
          <a:prstGeom prst="rect">
            <a:avLst/>
          </a:prstGeom>
          <a:noFill/>
        </p:spPr>
        <p:txBody>
          <a:bodyPr wrap="square" rtlCol="0">
            <a:spAutoFit/>
          </a:bodyPr>
          <a:lstStyle/>
          <a:p>
            <a:endParaRPr lang="es-MX" dirty="0" smtClean="0"/>
          </a:p>
          <a:p>
            <a:r>
              <a:rPr lang="es-MX" dirty="0" smtClean="0"/>
              <a:t>Además lo publicado determina la imagen del autor. Los colegas de la disciplina valoran su figura por su actividad.</a:t>
            </a:r>
            <a:endParaRPr lang="es-MX" dirty="0"/>
          </a:p>
        </p:txBody>
      </p:sp>
    </p:spTree>
    <p:extLst>
      <p:ext uri="{BB962C8B-B14F-4D97-AF65-F5344CB8AC3E}">
        <p14:creationId xmlns:p14="http://schemas.microsoft.com/office/powerpoint/2010/main" val="3630588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El ejercicio del poder.</a:t>
            </a:r>
            <a:endParaRPr lang="es-MX" dirty="0"/>
          </a:p>
        </p:txBody>
      </p:sp>
      <p:sp>
        <p:nvSpPr>
          <p:cNvPr id="3" name="Marcador de contenido 2"/>
          <p:cNvSpPr>
            <a:spLocks noGrp="1"/>
          </p:cNvSpPr>
          <p:nvPr>
            <p:ph idx="1"/>
          </p:nvPr>
        </p:nvSpPr>
        <p:spPr/>
        <p:txBody>
          <a:bodyPr/>
          <a:lstStyle/>
          <a:p>
            <a:r>
              <a:rPr lang="es-MX" dirty="0" smtClean="0"/>
              <a:t>Los géneros contribuyen de </a:t>
            </a:r>
            <a:r>
              <a:rPr lang="es-MX" dirty="0" err="1" smtClean="0"/>
              <a:t>multiples</a:t>
            </a:r>
            <a:r>
              <a:rPr lang="es-MX" dirty="0" smtClean="0"/>
              <a:t> maneras al ejercer el poder o a revisar ante el. </a:t>
            </a:r>
          </a:p>
          <a:p>
            <a:endParaRPr lang="es-MX" dirty="0"/>
          </a:p>
          <a:p>
            <a:r>
              <a:rPr lang="es-MX" dirty="0" smtClean="0"/>
              <a:t>Algunos géneros tienen un poder inmediato y trascendente sobre las personas y las comunidades. Detrás de la decisión de cerrar una fabrica- que provoca la perdida de puestos de trabajo- varios informes técnicos de análisis de viabilidad y proyectos de reconvención. </a:t>
            </a:r>
            <a:endParaRPr lang="es-MX" dirty="0"/>
          </a:p>
        </p:txBody>
      </p:sp>
    </p:spTree>
    <p:extLst>
      <p:ext uri="{BB962C8B-B14F-4D97-AF65-F5344CB8AC3E}">
        <p14:creationId xmlns:p14="http://schemas.microsoft.com/office/powerpoint/2010/main" val="39496356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¿Qué tipo de poder pueden tener nuestros escritos?</a:t>
            </a:r>
            <a:endParaRPr lang="es-MX" dirty="0"/>
          </a:p>
        </p:txBody>
      </p:sp>
      <p:sp>
        <p:nvSpPr>
          <p:cNvPr id="3" name="Marcador de contenido 2"/>
          <p:cNvSpPr>
            <a:spLocks noGrp="1"/>
          </p:cNvSpPr>
          <p:nvPr>
            <p:ph idx="1"/>
          </p:nvPr>
        </p:nvSpPr>
        <p:spPr/>
        <p:txBody>
          <a:bodyPr/>
          <a:lstStyle/>
          <a:p>
            <a:r>
              <a:rPr lang="es-MX" dirty="0" smtClean="0"/>
              <a:t>1.- Cartas de quejas: es un canal de comunicación cada días mas habitual y formalizado tanto en instituciones publicas que quieren profundizar en su filosofía democrática como en comercios y empresas que aspirar a mejorar sus servicios. </a:t>
            </a:r>
          </a:p>
          <a:p>
            <a:endParaRPr lang="es-MX" dirty="0"/>
          </a:p>
          <a:p>
            <a:r>
              <a:rPr lang="es-MX" dirty="0" smtClean="0"/>
              <a:t>Ejemplo de quejas</a:t>
            </a:r>
            <a:br>
              <a:rPr lang="es-MX" dirty="0" smtClean="0"/>
            </a:br>
            <a:r>
              <a:rPr lang="es-MX" dirty="0" smtClean="0"/>
              <a:t>Las quejas formuladas con enfado, ironía, agresividad o amenaza. E incluso con insultos- pierden credibilidad por que el autor se aotodescualifica. Al contrario, una causa expuesta con que el estilo coloquial, con tuteo. Las quejas mas precisas, que aportan datos empíricos completos, también tienen mas fundamento que las que solo comentan generalidades o vaguedades </a:t>
            </a:r>
            <a:endParaRPr lang="es-MX" dirty="0"/>
          </a:p>
        </p:txBody>
      </p:sp>
    </p:spTree>
    <p:extLst>
      <p:ext uri="{BB962C8B-B14F-4D97-AF65-F5344CB8AC3E}">
        <p14:creationId xmlns:p14="http://schemas.microsoft.com/office/powerpoint/2010/main" val="1608211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¿Qué puedo hacer para fomentar la lectura en mis alumnos ?</a:t>
            </a:r>
            <a:endParaRPr lang="es-MX" dirty="0"/>
          </a:p>
        </p:txBody>
      </p:sp>
      <p:sp>
        <p:nvSpPr>
          <p:cNvPr id="3" name="Marcador de contenido 2"/>
          <p:cNvSpPr>
            <a:spLocks noGrp="1"/>
          </p:cNvSpPr>
          <p:nvPr>
            <p:ph idx="1"/>
          </p:nvPr>
        </p:nvSpPr>
        <p:spPr/>
        <p:txBody>
          <a:bodyPr/>
          <a:lstStyle/>
          <a:p>
            <a:pPr marL="457200" indent="-457200">
              <a:buFont typeface="+mj-lt"/>
              <a:buAutoNum type="alphaUcPeriod"/>
            </a:pPr>
            <a:r>
              <a:rPr lang="es-MX" dirty="0" smtClean="0"/>
              <a:t>Resuman ideas de lo que habían entendido </a:t>
            </a:r>
          </a:p>
          <a:p>
            <a:pPr marL="457200" indent="-457200">
              <a:buFont typeface="+mj-lt"/>
              <a:buAutoNum type="alphaUcPeriod"/>
            </a:pPr>
            <a:r>
              <a:rPr lang="es-MX" dirty="0" smtClean="0"/>
              <a:t>Anoten las Impresiones y la valoración del libro </a:t>
            </a:r>
          </a:p>
          <a:p>
            <a:pPr marL="457200" indent="-457200">
              <a:buFont typeface="+mj-lt"/>
              <a:buAutoNum type="alphaUcPeriod"/>
            </a:pPr>
            <a:r>
              <a:rPr lang="es-MX" dirty="0" smtClean="0"/>
              <a:t>Realización de un diario de la lectura, (Anoten lo que pasa en el momento, comentar sus gustos, disgustos )</a:t>
            </a:r>
          </a:p>
          <a:p>
            <a:endParaRPr lang="es-MX" dirty="0" smtClean="0"/>
          </a:p>
          <a:p>
            <a:endParaRPr lang="es-MX" dirty="0"/>
          </a:p>
          <a:p>
            <a:r>
              <a:rPr lang="es-MX" dirty="0" smtClean="0"/>
              <a:t>La ultima opción fue la que eligieron ya que no solo fomenta el amor a la lectura sino también sirve para conocer a los alumnos, gustos disgustos, aparte que también se fomenta la escritura</a:t>
            </a:r>
            <a:endParaRPr lang="es-MX" dirty="0"/>
          </a:p>
        </p:txBody>
      </p:sp>
    </p:spTree>
    <p:extLst>
      <p:ext uri="{BB962C8B-B14F-4D97-AF65-F5344CB8AC3E}">
        <p14:creationId xmlns:p14="http://schemas.microsoft.com/office/powerpoint/2010/main" val="3011029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Curriculum </a:t>
            </a:r>
            <a:endParaRPr lang="es-MX" dirty="0"/>
          </a:p>
        </p:txBody>
      </p:sp>
      <p:sp>
        <p:nvSpPr>
          <p:cNvPr id="3" name="Marcador de contenido 2"/>
          <p:cNvSpPr>
            <a:spLocks noGrp="1"/>
          </p:cNvSpPr>
          <p:nvPr>
            <p:ph idx="1"/>
          </p:nvPr>
        </p:nvSpPr>
        <p:spPr/>
        <p:txBody>
          <a:bodyPr/>
          <a:lstStyle/>
          <a:p>
            <a:r>
              <a:rPr lang="es-MX" dirty="0" smtClean="0"/>
              <a:t>El curriculum escolar fija los contenidos y los objetivos que deben tratarse en la educación y por defecto, lo que no deben tratarse. </a:t>
            </a:r>
          </a:p>
          <a:p>
            <a:endParaRPr lang="es-MX" dirty="0"/>
          </a:p>
          <a:p>
            <a:r>
              <a:rPr lang="es-MX" dirty="0" smtClean="0"/>
              <a:t>Los test proceden del mismo modo: al medir si alguien sabe o no sabe algo o tiene o no una habilidad, se desatienden otros contenidos y habilidades que no son evaluados, y que pueden tener igual o mas interés para el sujeto y su comunidad. </a:t>
            </a:r>
          </a:p>
        </p:txBody>
      </p:sp>
    </p:spTree>
    <p:extLst>
      <p:ext uri="{BB962C8B-B14F-4D97-AF65-F5344CB8AC3E}">
        <p14:creationId xmlns:p14="http://schemas.microsoft.com/office/powerpoint/2010/main" val="938513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¿Qué nos ayuda la lectura?</a:t>
            </a:r>
            <a:endParaRPr lang="es-MX" dirty="0"/>
          </a:p>
        </p:txBody>
      </p:sp>
      <p:sp>
        <p:nvSpPr>
          <p:cNvPr id="3" name="Marcador de contenido 2"/>
          <p:cNvSpPr>
            <a:spLocks noGrp="1"/>
          </p:cNvSpPr>
          <p:nvPr>
            <p:ph idx="1"/>
          </p:nvPr>
        </p:nvSpPr>
        <p:spPr/>
        <p:txBody>
          <a:bodyPr/>
          <a:lstStyle/>
          <a:p>
            <a:r>
              <a:rPr lang="es-MX" dirty="0" smtClean="0"/>
              <a:t>La necesidad de que nosotros leamos nos ayuda a poder producir textos además que sirve para poder interpretarlos. </a:t>
            </a:r>
          </a:p>
          <a:p>
            <a:endParaRPr lang="es-MX" dirty="0"/>
          </a:p>
          <a:p>
            <a:r>
              <a:rPr lang="es-MX" b="1" dirty="0" smtClean="0">
                <a:solidFill>
                  <a:srgbClr val="FF0000"/>
                </a:solidFill>
              </a:rPr>
              <a:t>El libro de taller de textos nace de la practica de comentar y escribir en el aula, con aprendices auténticos, en situaciones reales y aspira a regresar a la practica; pretende mostrar a los docentes como enseñar a los aprendices a leer, comentar y escribir sus textos. Es un volumen operativo e instructivo , con propuestas practicas, ejercicios, ejemplos, opiniones de alumnos, reflexiones de “final de clases”</a:t>
            </a:r>
          </a:p>
          <a:p>
            <a:endParaRPr lang="es-MX" dirty="0" smtClean="0"/>
          </a:p>
          <a:p>
            <a:endParaRPr lang="es-MX" dirty="0"/>
          </a:p>
          <a:p>
            <a:endParaRPr lang="es-MX" dirty="0" smtClean="0"/>
          </a:p>
          <a:p>
            <a:endParaRPr lang="es-MX" dirty="0"/>
          </a:p>
        </p:txBody>
      </p:sp>
    </p:spTree>
    <p:extLst>
      <p:ext uri="{BB962C8B-B14F-4D97-AF65-F5344CB8AC3E}">
        <p14:creationId xmlns:p14="http://schemas.microsoft.com/office/powerpoint/2010/main" val="1913910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¿Qué ganaríamos al escribir?</a:t>
            </a:r>
            <a:endParaRPr lang="es-MX" dirty="0"/>
          </a:p>
        </p:txBody>
      </p:sp>
      <p:sp>
        <p:nvSpPr>
          <p:cNvPr id="4" name="Marcador de contenido 2"/>
          <p:cNvSpPr txBox="1">
            <a:spLocks/>
          </p:cNvSpPr>
          <p:nvPr/>
        </p:nvSpPr>
        <p:spPr>
          <a:xfrm>
            <a:off x="2208212" y="2205318"/>
            <a:ext cx="8281988" cy="419548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spcAft>
                <a:spcPts val="60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ct val="20000"/>
              </a:spcBef>
              <a:spcAft>
                <a:spcPts val="60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ct val="20000"/>
              </a:spcBef>
              <a:spcAft>
                <a:spcPts val="60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ct val="20000"/>
              </a:spcBef>
              <a:spcAft>
                <a:spcPts val="60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ct val="20000"/>
              </a:spcBef>
              <a:spcAft>
                <a:spcPts val="60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ct val="20000"/>
              </a:spcBef>
              <a:spcAft>
                <a:spcPts val="600"/>
              </a:spcAft>
              <a:buClr>
                <a:schemeClr val="accent1"/>
              </a:buClr>
              <a:buSzPct val="80000"/>
              <a:buFont typeface="Wingdings 3" charset="2"/>
              <a:buChar char=""/>
              <a:defRPr sz="120" b="0" i="0" kern="1200">
                <a:solidFill>
                  <a:schemeClr val="tx1"/>
                </a:solidFill>
                <a:latin typeface="+mj-lt"/>
                <a:ea typeface="+mj-ea"/>
                <a:cs typeface="+mj-cs"/>
              </a:defRPr>
            </a:lvl6pPr>
            <a:lvl7pPr marL="2971800" indent="-228600" algn="l" defTabSz="457200" rtl="0" eaLnBrk="1" latinLnBrk="0" hangingPunct="1">
              <a:spcBef>
                <a:spcPct val="20000"/>
              </a:spcBef>
              <a:spcAft>
                <a:spcPts val="600"/>
              </a:spcAft>
              <a:buClr>
                <a:schemeClr val="accent1"/>
              </a:buClr>
              <a:buSzPct val="80000"/>
              <a:buFont typeface="Wingdings 3" charset="2"/>
              <a:buChar char=""/>
              <a:defRPr sz="120" b="0" i="0" kern="1200">
                <a:solidFill>
                  <a:schemeClr val="tx1"/>
                </a:solidFill>
                <a:latin typeface="+mj-lt"/>
                <a:ea typeface="+mj-ea"/>
                <a:cs typeface="+mj-cs"/>
              </a:defRPr>
            </a:lvl7pPr>
            <a:lvl8pPr marL="3429000" indent="-228600" algn="l" defTabSz="457200" rtl="0" eaLnBrk="1" latinLnBrk="0" hangingPunct="1">
              <a:spcBef>
                <a:spcPct val="20000"/>
              </a:spcBef>
              <a:spcAft>
                <a:spcPts val="600"/>
              </a:spcAft>
              <a:buClr>
                <a:schemeClr val="accent1"/>
              </a:buClr>
              <a:buSzPct val="80000"/>
              <a:buFont typeface="Wingdings 3" charset="2"/>
              <a:buChar char=""/>
              <a:defRPr sz="120" b="0" i="0" kern="1200">
                <a:solidFill>
                  <a:schemeClr val="tx1"/>
                </a:solidFill>
                <a:latin typeface="+mj-lt"/>
                <a:ea typeface="+mj-ea"/>
                <a:cs typeface="+mj-cs"/>
              </a:defRPr>
            </a:lvl8pPr>
            <a:lvl9pPr marL="3886200" indent="-228600" algn="l" defTabSz="457200" rtl="0" eaLnBrk="1" latinLnBrk="0" hangingPunct="1">
              <a:spcBef>
                <a:spcPct val="20000"/>
              </a:spcBef>
              <a:spcAft>
                <a:spcPts val="600"/>
              </a:spcAft>
              <a:buClr>
                <a:schemeClr val="accent1"/>
              </a:buClr>
              <a:buSzPct val="80000"/>
              <a:buFont typeface="Wingdings 3" charset="2"/>
              <a:buChar char=""/>
              <a:defRPr sz="120" b="0" i="0" kern="1200">
                <a:solidFill>
                  <a:schemeClr val="tx1"/>
                </a:solidFill>
                <a:latin typeface="+mj-lt"/>
                <a:ea typeface="+mj-ea"/>
                <a:cs typeface="+mj-cs"/>
              </a:defRPr>
            </a:lvl9pPr>
          </a:lstStyle>
          <a:p>
            <a:r>
              <a:rPr lang="es-MX" sz="3200" dirty="0" smtClean="0"/>
              <a:t>Identidad </a:t>
            </a:r>
          </a:p>
          <a:p>
            <a:r>
              <a:rPr lang="es-MX" sz="3200" dirty="0" smtClean="0"/>
              <a:t>Estatus </a:t>
            </a:r>
          </a:p>
          <a:p>
            <a:r>
              <a:rPr lang="es-MX" sz="3200" dirty="0" smtClean="0"/>
              <a:t>Poder</a:t>
            </a:r>
          </a:p>
          <a:p>
            <a:r>
              <a:rPr lang="es-MX" sz="3200" dirty="0" smtClean="0"/>
              <a:t>Estilo </a:t>
            </a:r>
            <a:endParaRPr lang="es-MX" sz="3200" dirty="0"/>
          </a:p>
        </p:txBody>
      </p:sp>
      <p:pic>
        <p:nvPicPr>
          <p:cNvPr id="2050" name="Picture 2" descr="http://3.bp.blogspot.com/-4ZcKAn7373k/UDGkKIsMGAI/AAAAAAAAGHw/afTD3aFx7RM/s1600/juegos+de+identid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5075" y="1409700"/>
            <a:ext cx="1548509" cy="1765300"/>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p:cNvPicPr>
            <a:picLocks noChangeAspect="1"/>
          </p:cNvPicPr>
          <p:nvPr/>
        </p:nvPicPr>
        <p:blipFill>
          <a:blip r:embed="rId3"/>
          <a:stretch>
            <a:fillRect/>
          </a:stretch>
        </p:blipFill>
        <p:spPr>
          <a:xfrm>
            <a:off x="9209251" y="4303058"/>
            <a:ext cx="2561897" cy="2228850"/>
          </a:xfrm>
          <a:prstGeom prst="rect">
            <a:avLst/>
          </a:prstGeom>
        </p:spPr>
      </p:pic>
      <p:pic>
        <p:nvPicPr>
          <p:cNvPr id="2052" name="Picture 4" descr="http://2.bp.blogspot.com/_nItPy7qxj3o/Sw8u35JxIhI/AAAAAAAAAO4/UraC0gq6xC8/s1600/rich.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16569" y="2302808"/>
            <a:ext cx="2177140" cy="21955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6662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¿Qué sucede, Cuando escribimos?</a:t>
            </a: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545998009"/>
              </p:ext>
            </p:extLst>
          </p:nvPr>
        </p:nvGraphicFramePr>
        <p:xfrm>
          <a:off x="1103313" y="2052638"/>
          <a:ext cx="5208587" cy="4195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uadroTexto 4"/>
          <p:cNvSpPr txBox="1"/>
          <p:nvPr/>
        </p:nvSpPr>
        <p:spPr>
          <a:xfrm>
            <a:off x="6680200" y="1993900"/>
            <a:ext cx="4597400" cy="3416320"/>
          </a:xfrm>
          <a:prstGeom prst="rect">
            <a:avLst/>
          </a:prstGeom>
          <a:noFill/>
        </p:spPr>
        <p:txBody>
          <a:bodyPr wrap="square" rtlCol="0">
            <a:spAutoFit/>
          </a:bodyPr>
          <a:lstStyle/>
          <a:p>
            <a:pPr algn="just"/>
            <a:r>
              <a:rPr lang="es-MX" dirty="0" smtClean="0"/>
              <a:t>Raramente estamos consientes de la unión de la escritura con el pensamiento, es decir que cuando nosotros estamos escribiendo es lo que estamos pensando.</a:t>
            </a:r>
          </a:p>
          <a:p>
            <a:pPr algn="just"/>
            <a:r>
              <a:rPr lang="es-MX" dirty="0" smtClean="0"/>
              <a:t/>
            </a:r>
            <a:br>
              <a:rPr lang="es-MX" dirty="0" smtClean="0"/>
            </a:br>
            <a:r>
              <a:rPr lang="es-MX" dirty="0" smtClean="0"/>
              <a:t>Tendemos a creer que leer y escribir son simples canales para transmitir datos, sin mas trascendencia. </a:t>
            </a:r>
            <a:br>
              <a:rPr lang="es-MX" dirty="0" smtClean="0"/>
            </a:br>
            <a:r>
              <a:rPr lang="es-MX" dirty="0" smtClean="0"/>
              <a:t>Que las ideas son independientes de la forma y los procesos con que se elaboran. </a:t>
            </a:r>
            <a:endParaRPr lang="es-MX" dirty="0"/>
          </a:p>
        </p:txBody>
      </p:sp>
    </p:spTree>
    <p:extLst>
      <p:ext uri="{BB962C8B-B14F-4D97-AF65-F5344CB8AC3E}">
        <p14:creationId xmlns:p14="http://schemas.microsoft.com/office/powerpoint/2010/main" val="1574539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Leer y escribir en cada disciplina</a:t>
            </a:r>
            <a:endParaRPr lang="es-MX" dirty="0"/>
          </a:p>
        </p:txBody>
      </p:sp>
      <p:sp>
        <p:nvSpPr>
          <p:cNvPr id="3" name="Marcador de contenido 2"/>
          <p:cNvSpPr>
            <a:spLocks noGrp="1"/>
          </p:cNvSpPr>
          <p:nvPr>
            <p:ph idx="1"/>
          </p:nvPr>
        </p:nvSpPr>
        <p:spPr/>
        <p:txBody>
          <a:bodyPr/>
          <a:lstStyle/>
          <a:p>
            <a:r>
              <a:rPr lang="es-MX" dirty="0" smtClean="0"/>
              <a:t>Ser capases de examinar el aprendizaje, contenidos y producir en el escritos contenidos en circunstancias de;</a:t>
            </a:r>
            <a:br>
              <a:rPr lang="es-MX" dirty="0" smtClean="0"/>
            </a:br>
            <a:r>
              <a:rPr lang="es-MX" dirty="0" smtClean="0"/>
              <a:t/>
            </a:r>
            <a:br>
              <a:rPr lang="es-MX" dirty="0" smtClean="0"/>
            </a:br>
            <a:r>
              <a:rPr lang="es-MX" dirty="0" smtClean="0"/>
              <a:t>			TIEMPO LIMITADO</a:t>
            </a:r>
          </a:p>
          <a:p>
            <a:pPr marL="0" indent="0">
              <a:buNone/>
            </a:pPr>
            <a:r>
              <a:rPr lang="es-MX" dirty="0"/>
              <a:t>	</a:t>
            </a:r>
            <a:r>
              <a:rPr lang="es-MX" dirty="0" smtClean="0"/>
              <a:t>		IMPOSIBILIDAD DE HACER UNA CONSULTA </a:t>
            </a:r>
          </a:p>
          <a:p>
            <a:pPr marL="0" indent="0">
              <a:buNone/>
            </a:pPr>
            <a:r>
              <a:rPr lang="es-MX" dirty="0"/>
              <a:t>	</a:t>
            </a:r>
            <a:r>
              <a:rPr lang="es-MX" dirty="0" smtClean="0"/>
              <a:t>		TRANSEDENCIA SOCIAL Y ACADEMICA</a:t>
            </a:r>
          </a:p>
          <a:p>
            <a:pPr marL="0" indent="0">
              <a:buNone/>
            </a:pPr>
            <a:endParaRPr lang="es-MX" dirty="0"/>
          </a:p>
          <a:p>
            <a:pPr marL="0" indent="0">
              <a:buNone/>
            </a:pPr>
            <a:r>
              <a:rPr lang="es-MX" dirty="0" smtClean="0"/>
              <a:t>Dentro de estos retos encontramos que necesitamos un estilo de escritura es decir que es necesario la escritura en la docencia y en cualquier trabajo ya que para elaborar un examen se necesita un grado de complejidad. </a:t>
            </a:r>
            <a:endParaRPr lang="es-MX" dirty="0"/>
          </a:p>
        </p:txBody>
      </p:sp>
    </p:spTree>
    <p:extLst>
      <p:ext uri="{BB962C8B-B14F-4D97-AF65-F5344CB8AC3E}">
        <p14:creationId xmlns:p14="http://schemas.microsoft.com/office/powerpoint/2010/main" val="2382327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¿Qué sucede con nuestros escritos, partiendo de ser aprendices ? </a:t>
            </a:r>
            <a:endParaRPr lang="es-MX" dirty="0"/>
          </a:p>
        </p:txBody>
      </p:sp>
      <p:sp>
        <p:nvSpPr>
          <p:cNvPr id="3" name="Marcador de contenido 2"/>
          <p:cNvSpPr>
            <a:spLocks noGrp="1"/>
          </p:cNvSpPr>
          <p:nvPr>
            <p:ph idx="1"/>
          </p:nvPr>
        </p:nvSpPr>
        <p:spPr/>
        <p:txBody>
          <a:bodyPr/>
          <a:lstStyle/>
          <a:p>
            <a:endParaRPr lang="es-MX" dirty="0" smtClean="0"/>
          </a:p>
          <a:p>
            <a:r>
              <a:rPr lang="es-MX" dirty="0" smtClean="0"/>
              <a:t>Siempre se parte que hay un docente que examina nuestros escritos y que revisa el trabajo que hemos realizado esto quiere decir que nosotros después de la revisión aceptamos sumisamente las correcciones de los docentes. </a:t>
            </a:r>
          </a:p>
          <a:p>
            <a:endParaRPr lang="es-MX" dirty="0"/>
          </a:p>
          <a:p>
            <a:r>
              <a:rPr lang="es-MX" dirty="0" smtClean="0"/>
              <a:t>Encontramos que siempre estamos en revisión de nuestros propios escritos, pero ¿Por qué siempre estamos en revisión? </a:t>
            </a:r>
          </a:p>
          <a:p>
            <a:endParaRPr lang="es-MX" dirty="0"/>
          </a:p>
          <a:p>
            <a:r>
              <a:rPr lang="es-MX" dirty="0" smtClean="0"/>
              <a:t>¿Qué repercute en que nosotros escribamos mal ? </a:t>
            </a:r>
            <a:endParaRPr lang="es-MX" dirty="0"/>
          </a:p>
        </p:txBody>
      </p:sp>
    </p:spTree>
    <p:extLst>
      <p:ext uri="{BB962C8B-B14F-4D97-AF65-F5344CB8AC3E}">
        <p14:creationId xmlns:p14="http://schemas.microsoft.com/office/powerpoint/2010/main" val="4150641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¿Qué repercute en que nosotros escribamos mal ? </a:t>
            </a:r>
            <a:endParaRPr lang="es-MX" dirty="0"/>
          </a:p>
        </p:txBody>
      </p:sp>
      <p:sp>
        <p:nvSpPr>
          <p:cNvPr id="3" name="Marcador de contenido 2"/>
          <p:cNvSpPr>
            <a:spLocks noGrp="1"/>
          </p:cNvSpPr>
          <p:nvPr>
            <p:ph idx="1"/>
          </p:nvPr>
        </p:nvSpPr>
        <p:spPr/>
        <p:txBody>
          <a:bodyPr>
            <a:normAutofit lnSpcReduction="10000"/>
          </a:bodyPr>
          <a:lstStyle/>
          <a:p>
            <a:r>
              <a:rPr lang="es-MX" dirty="0" smtClean="0"/>
              <a:t>El escrito que nosotros realicemos es la punta del iceberg de algo mucho mas global y </a:t>
            </a:r>
            <a:r>
              <a:rPr lang="es-MX" dirty="0" err="1" smtClean="0"/>
              <a:t>rpfundo</a:t>
            </a:r>
            <a:r>
              <a:rPr lang="es-MX" dirty="0" smtClean="0"/>
              <a:t> que afecta a personas, instituciones y disciplinas. </a:t>
            </a:r>
          </a:p>
          <a:p>
            <a:endParaRPr lang="es-MX" dirty="0"/>
          </a:p>
          <a:p>
            <a:r>
              <a:rPr lang="es-MX" dirty="0" smtClean="0"/>
              <a:t>Cualquier texto esta situado y es indicativo de una actividad social mas amplia, un ejemplo de esto son los ejercicios que podríamos estar elaborando en un futuro, exámenes en los cuales determinan quienes aprueban una materia, obtienen un certificado o pasa de curso. </a:t>
            </a:r>
          </a:p>
          <a:p>
            <a:endParaRPr lang="es-MX" dirty="0"/>
          </a:p>
          <a:p>
            <a:r>
              <a:rPr lang="es-MX" dirty="0" smtClean="0"/>
              <a:t>En otras profesiones son tareas con otro tipo de importancia, como el </a:t>
            </a:r>
            <a:r>
              <a:rPr lang="es-MX" dirty="0" err="1" smtClean="0"/>
              <a:t>peridismo</a:t>
            </a:r>
            <a:r>
              <a:rPr lang="es-MX" dirty="0" smtClean="0"/>
              <a:t>, la justicia, la investigación o la producción </a:t>
            </a:r>
            <a:r>
              <a:rPr lang="es-MX" dirty="0" err="1" smtClean="0"/>
              <a:t>economica</a:t>
            </a:r>
            <a:endParaRPr lang="es-MX" dirty="0" smtClean="0"/>
          </a:p>
        </p:txBody>
      </p:sp>
    </p:spTree>
    <p:extLst>
      <p:ext uri="{BB962C8B-B14F-4D97-AF65-F5344CB8AC3E}">
        <p14:creationId xmlns:p14="http://schemas.microsoft.com/office/powerpoint/2010/main" val="3525725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El escribir un examen </a:t>
            </a:r>
            <a:endParaRPr lang="es-MX" dirty="0"/>
          </a:p>
        </p:txBody>
      </p:sp>
      <p:sp>
        <p:nvSpPr>
          <p:cNvPr id="3" name="Marcador de contenido 2"/>
          <p:cNvSpPr>
            <a:spLocks noGrp="1"/>
          </p:cNvSpPr>
          <p:nvPr>
            <p:ph idx="1"/>
          </p:nvPr>
        </p:nvSpPr>
        <p:spPr/>
        <p:txBody>
          <a:bodyPr/>
          <a:lstStyle/>
          <a:p>
            <a:r>
              <a:rPr lang="es-MX" dirty="0" smtClean="0"/>
              <a:t>El escribir un examen, una noticia, una sentencia o un informe científico o económico no es solo una cuestión gramatical, o léxica. </a:t>
            </a:r>
          </a:p>
          <a:p>
            <a:endParaRPr lang="es-MX" dirty="0"/>
          </a:p>
          <a:p>
            <a:r>
              <a:rPr lang="es-MX" dirty="0" smtClean="0"/>
              <a:t>También hay que tener en cuenta las convecciones socioculturales de cada disciplina, las instituciones en las que se producen los textos, y los autores y los lectores que lo procesan. </a:t>
            </a:r>
          </a:p>
          <a:p>
            <a:endParaRPr lang="es-MX" dirty="0"/>
          </a:p>
          <a:p>
            <a:r>
              <a:rPr lang="es-MX" dirty="0" smtClean="0"/>
              <a:t>Aprender a escribir un escrito es aprender a desarrollar la practica social correspondiente. </a:t>
            </a:r>
            <a:endParaRPr lang="es-MX" dirty="0"/>
          </a:p>
        </p:txBody>
      </p:sp>
    </p:spTree>
    <p:extLst>
      <p:ext uri="{BB962C8B-B14F-4D97-AF65-F5344CB8AC3E}">
        <p14:creationId xmlns:p14="http://schemas.microsoft.com/office/powerpoint/2010/main" val="21096996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Blue">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115</TotalTime>
  <Words>1238</Words>
  <Application>Microsoft Office PowerPoint</Application>
  <PresentationFormat>Panorámica</PresentationFormat>
  <Paragraphs>108</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Century Gothic</vt:lpstr>
      <vt:lpstr>Wingdings 3</vt:lpstr>
      <vt:lpstr>Ion</vt:lpstr>
      <vt:lpstr>Taller de Textos  Leer, escribir y comentar en el aula</vt:lpstr>
      <vt:lpstr>¿Qué puedo hacer para fomentar la lectura en mis alumnos ?</vt:lpstr>
      <vt:lpstr>¿Qué nos ayuda la lectura?</vt:lpstr>
      <vt:lpstr>¿Qué ganaríamos al escribir?</vt:lpstr>
      <vt:lpstr>¿Qué sucede, Cuando escribimos?</vt:lpstr>
      <vt:lpstr>Leer y escribir en cada disciplina</vt:lpstr>
      <vt:lpstr>¿Qué sucede con nuestros escritos, partiendo de ser aprendices ? </vt:lpstr>
      <vt:lpstr>¿Qué repercute en que nosotros escribamos mal ? </vt:lpstr>
      <vt:lpstr>El escribir un examen </vt:lpstr>
      <vt:lpstr>¿Qué es un genero discursivo ?</vt:lpstr>
      <vt:lpstr>¿Qué es un genero?</vt:lpstr>
      <vt:lpstr>¿Qué finalidad se tiene al estudiar un tipo de genero?</vt:lpstr>
      <vt:lpstr>Rasgos mas relevantes del genero discursivo, desarrollados a partir de Swales, los géneros</vt:lpstr>
      <vt:lpstr>La construcción de conocimiento </vt:lpstr>
      <vt:lpstr>Esquema y Características</vt:lpstr>
      <vt:lpstr>Presentación de PowerPoint</vt:lpstr>
      <vt:lpstr>Construcción de nuestra identidad </vt:lpstr>
      <vt:lpstr>El ejercicio del poder.</vt:lpstr>
      <vt:lpstr>¿Qué tipo de poder pueden tener nuestros escritos?</vt:lpstr>
      <vt:lpstr>Curriculum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Taller de Textos  Leer, escribir y comentar en el aula</dc:title>
  <dc:creator>hugo Guzmán</dc:creator>
  <cp:lastModifiedBy>hugo Guzmán</cp:lastModifiedBy>
  <cp:revision>16</cp:revision>
  <dcterms:created xsi:type="dcterms:W3CDTF">2013-01-17T09:44:35Z</dcterms:created>
  <dcterms:modified xsi:type="dcterms:W3CDTF">2013-01-17T11:39:51Z</dcterms:modified>
</cp:coreProperties>
</file>